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3" r:id="rId9"/>
    <p:sldId id="264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C066DD-F9A5-3C58-A7F2-FE8E51B35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ekranizam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A03CB32-D2D3-2628-E6DF-AB8C651DE7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030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F95913A7-8CCA-C2DE-C57C-49F12A21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777777"/>
                </a:solidFill>
                <a:latin typeface="Open Sans" panose="020B0606030504020204" pitchFamily="34" charset="0"/>
              </a:rPr>
              <a:t>ŠTO MI, ODRASLI, MOŽEMO UČINITI?</a:t>
            </a:r>
            <a:br>
              <a:rPr lang="hr-HR" dirty="0">
                <a:solidFill>
                  <a:srgbClr val="777777"/>
                </a:solidFill>
                <a:latin typeface="Open Sans" panose="020B0606030504020204" pitchFamily="34" charset="0"/>
              </a:rPr>
            </a:b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AC15B9D-59FC-FA7C-9B9B-B33C8BE0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Paljenje ekrana se može činiti kao lako rješenje, no činjenica je da postoje i drugi načini zabave za djecu čak i u najzaposlenijoj obitelji…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Pričajte svojoj djeci; recite im o svom danu kakav je bio, pričajte o vremenu, imaginarnom svijetu, bilo čemu..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Pjevajte svom djetetu; tonovi i melodije su novi i uzbudljivi…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Pokazujte i brojite nove objekte, sudjelujte u njegovom doživljavanju svijeta…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i="0" dirty="0">
                <a:solidFill>
                  <a:schemeClr val="tx1"/>
                </a:solidFill>
                <a:latin typeface="Open Sans" panose="020B0606030504020204" pitchFamily="34" charset="0"/>
              </a:rPr>
              <a:t>Iziđite vani u svijet</a:t>
            </a:r>
          </a:p>
          <a:p>
            <a:pPr marL="530352" lvl="1" indent="0">
              <a:buNone/>
            </a:pPr>
            <a:endParaRPr lang="hr-HR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hr-HR" b="0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625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3D95FA0-FC14-FBDF-62A1-9B963C93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674" y="1475414"/>
            <a:ext cx="3855720" cy="2157884"/>
          </a:xfrm>
        </p:spPr>
        <p:txBody>
          <a:bodyPr/>
          <a:lstStyle/>
          <a:p>
            <a:pPr algn="ctr"/>
            <a:r>
              <a:rPr lang="hr-HR" sz="8000" dirty="0"/>
              <a:t>Umjesto ekrana - Čitajte!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5CBDA6CC-56D8-1937-F885-6A308D16F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Čitanje knjiga primjerenih dobi vašeg djeteta ima razne dobrobiti</a:t>
            </a:r>
          </a:p>
          <a:p>
            <a:endParaRPr lang="hr-H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Razvija se rječnik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Razvija se mašta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Pridonosi se razvoju pažnje, zaključivanje i pamćenja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Razvija empatiju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Budi znatiželju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dirty="0"/>
              <a:t>I na kraju – povezuje vas s vašom djecom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982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F5319A-FDB4-E0C6-477A-D2CE0E38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Ekrani su svuda oko nas.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BB4F2E-425B-8884-569A-61B42689A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5426" y="1428750"/>
            <a:ext cx="4447786" cy="3581401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Živimo u tehnološkom svijetu i nemoguće ih je izbjeći u potpunosti. </a:t>
            </a:r>
          </a:p>
          <a:p>
            <a:r>
              <a:rPr lang="hr-HR" dirty="0"/>
              <a:t>Često viđamo malu djecu ili čak bebe kako se zabavljaju </a:t>
            </a:r>
            <a:r>
              <a:rPr lang="hr-HR" dirty="0" err="1"/>
              <a:t>smartfonima</a:t>
            </a:r>
            <a:r>
              <a:rPr lang="hr-HR" dirty="0"/>
              <a:t>, tabletima i sličnim uređajima s ekranima. </a:t>
            </a:r>
          </a:p>
          <a:p>
            <a:r>
              <a:rPr lang="hr-HR" dirty="0"/>
              <a:t>Fascinirani smo kako brzo uče, kad vidimo kako „odmah znaju gdje treba upaliti“, kako „odmah listaju virtualne stranice“… i sl.</a:t>
            </a:r>
          </a:p>
          <a:p>
            <a:r>
              <a:rPr lang="hr-HR" dirty="0"/>
              <a:t>Divimo se i njihovom poznavanju engleskog jezika u tako ranoj dobi….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70AEF19-9003-EC9B-460B-B6ADD2D02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9803" y="2014330"/>
            <a:ext cx="4447786" cy="282933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r-HR" dirty="0"/>
              <a:t>no koliko je to smisleno, preporučljivo i korisno za dijete ako uz to nije u stanju komunicirati na materinjem, </a:t>
            </a:r>
          </a:p>
          <a:p>
            <a:pPr algn="ctr"/>
            <a:r>
              <a:rPr lang="hr-HR" dirty="0"/>
              <a:t>koliko je korisno ako ono taj jezik ne upotrebljava u komunikacijske svrhe nego samo mehanički, kao eholalija, ponavlja riječi i pjesmice bez razumijevanja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D0D3BE4-9FA9-6046-1C5C-295CCF69543C}"/>
              </a:ext>
            </a:extLst>
          </p:cNvPr>
          <p:cNvSpPr txBox="1"/>
          <p:nvPr/>
        </p:nvSpPr>
        <p:spPr>
          <a:xfrm>
            <a:off x="6917635" y="5010151"/>
            <a:ext cx="405516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Što dijete time realno dobiva? </a:t>
            </a:r>
          </a:p>
          <a:p>
            <a:pPr algn="ctr"/>
            <a:r>
              <a:rPr lang="hr-HR" sz="24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Što time razvija?</a:t>
            </a:r>
          </a:p>
        </p:txBody>
      </p:sp>
    </p:spTree>
    <p:extLst>
      <p:ext uri="{BB962C8B-B14F-4D97-AF65-F5344CB8AC3E}">
        <p14:creationId xmlns:p14="http://schemas.microsoft.com/office/powerpoint/2010/main" val="35664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D2867B-B82C-8687-E16D-11269B525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8812" y="1517373"/>
            <a:ext cx="4447786" cy="3581401"/>
          </a:xfrm>
        </p:spPr>
        <p:txBody>
          <a:bodyPr/>
          <a:lstStyle/>
          <a:p>
            <a:r>
              <a:rPr lang="hr-HR" dirty="0"/>
              <a:t>Prema novim istraživanjima, pretjerano gledanje ekrana, bilo koje vrste, mijenja strukture dječjeg mozga na negativan način. </a:t>
            </a:r>
          </a:p>
          <a:p>
            <a:r>
              <a:rPr lang="hr-HR" dirty="0"/>
              <a:t>Rezultati pokazuju da što duže dijete gleda televiziju ili video sadržaje na ekranima to su promjene u mozgu dublje.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3177D26-BF17-DBC8-79A6-153D6D1C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1517373"/>
            <a:ext cx="4447786" cy="3581401"/>
          </a:xfrm>
        </p:spPr>
        <p:txBody>
          <a:bodyPr/>
          <a:lstStyle/>
          <a:p>
            <a:r>
              <a:rPr lang="hr-HR" dirty="0"/>
              <a:t>Snimke MRI (magnetne rezonance) pokazuju da djeca koja mnogo vremena provode pred ekranima imaju manje bijele tvari u prednjem dijelu mozga što je povezano (između ostalog) s nižom verbalnom inteligencijom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15D8381-2FDF-3ABE-EBAF-616FEC9B693A}"/>
              </a:ext>
            </a:extLst>
          </p:cNvPr>
          <p:cNvSpPr txBox="1"/>
          <p:nvPr/>
        </p:nvSpPr>
        <p:spPr>
          <a:xfrm>
            <a:off x="8203095" y="4338214"/>
            <a:ext cx="3392557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Zbog toga se javljaju sve češći problemi s govorom kod djece</a:t>
            </a:r>
          </a:p>
        </p:txBody>
      </p:sp>
    </p:spTree>
    <p:extLst>
      <p:ext uri="{BB962C8B-B14F-4D97-AF65-F5344CB8AC3E}">
        <p14:creationId xmlns:p14="http://schemas.microsoft.com/office/powerpoint/2010/main" val="372063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0EF8398C-45AC-B4BE-151E-9A44559B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169" y="1639957"/>
            <a:ext cx="3855720" cy="2157884"/>
          </a:xfrm>
        </p:spPr>
        <p:txBody>
          <a:bodyPr/>
          <a:lstStyle/>
          <a:p>
            <a:r>
              <a:rPr lang="hr-HR" dirty="0"/>
              <a:t>Izloženost malih beba i djece do tri godine ekranima povezano je</a:t>
            </a:r>
            <a:br>
              <a:rPr lang="hr-HR" dirty="0"/>
            </a:b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9296EE9-32BC-C115-A44E-6AEED207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s usporenim razvojem govora općenito </a:t>
            </a:r>
          </a:p>
          <a:p>
            <a:r>
              <a:rPr lang="hr-HR" dirty="0"/>
              <a:t>funkcionalnog govora</a:t>
            </a:r>
          </a:p>
          <a:p>
            <a:r>
              <a:rPr lang="hr-HR" dirty="0"/>
              <a:t>Dovode i do problema sa spavanjem</a:t>
            </a:r>
          </a:p>
          <a:p>
            <a:r>
              <a:rPr lang="hr-HR" dirty="0"/>
              <a:t>ponašajnih problema</a:t>
            </a:r>
          </a:p>
          <a:p>
            <a:r>
              <a:rPr lang="hr-HR" dirty="0"/>
              <a:t>dugoročnih problema u socijalnom razvoju, </a:t>
            </a:r>
          </a:p>
          <a:p>
            <a:r>
              <a:rPr lang="hr-HR" dirty="0"/>
              <a:t>uključenosti i sposobnosti praćenja na nastavi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971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66BD9136-FA2E-7593-DC46-3ECE49B8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DJECA NE MORAJU GLEDATI EKRANE DA BI BILA POD NJIHOVIM UTJECAJEM.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9E4C99B-575F-9AE6-797D-0CF4AC47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/>
              <a:t>Svakodnevne aktivnosti kao što su pjevanje, igranje, istraživanje i slično pomažu maloj djeci izoštravanje  njihovih kognitivnih i motoričkih sposobnosti, a distrakcije – do kojih dovodi pozadinska televizija – mogu uvelike otežati taj proces. Mala djeca se teže mogu koncentrirati na aktivnu izravnu igru ako je televizija ili neki drugi ekrani u pozadini uključen.</a:t>
            </a:r>
          </a:p>
        </p:txBody>
      </p:sp>
    </p:spTree>
    <p:extLst>
      <p:ext uri="{BB962C8B-B14F-4D97-AF65-F5344CB8AC3E}">
        <p14:creationId xmlns:p14="http://schemas.microsoft.com/office/powerpoint/2010/main" val="130533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4707CE-63A6-1950-C59D-B32DABA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Nije problem samo u tome što djeca rade dok gledaju u ekrane, nego i u onome što NE rade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49FAC9-090A-23FD-3F8D-6FEBD9B99F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Igre facijalnih ekspresija, ton glasa, govor tijela između djeteta i roditelja nije samo lijep prizor, nego je i izuzetno kompleksan do te mjere da istraživači moraju takve scene snimati i zatim usporeno gledati kako bi ustanovili od koji se sve sekvenci sastoji ta – za nas obična – komunikacija. Kad god jedna od strana (roditelj ili dijete) gleda u ekrane – komunikacija doživljava zastoj.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35F6B8D-7E72-18E3-A09A-9F098C657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/>
              <a:t>Malo dijete uči znatno više lupanjem i igranjem tavama na podu dok vi kuhate ručak nego što uči gledajući u ekran u to vrijeme. Jer, svako toliko, roditelj i dijete se međusobno pogledaju i uspostave tu vrijednu komunikaciju.</a:t>
            </a:r>
          </a:p>
        </p:txBody>
      </p:sp>
    </p:spTree>
    <p:extLst>
      <p:ext uri="{BB962C8B-B14F-4D97-AF65-F5344CB8AC3E}">
        <p14:creationId xmlns:p14="http://schemas.microsoft.com/office/powerpoint/2010/main" val="163560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56BE45-5199-E9C9-2654-0F495ADA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Svjesni smo da ih ne možemo izbjeći, pa zato…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83B17D-43A0-2A12-76A5-1E9814EF5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Uvedite ograničenje: koristite brojač (npr. 20 minuta ekrana i kad brojač zazvoni, dijete treba samo odložiti tablet ili mobitel) – tako će dijete imati osjećaj o vremenu, potpomažete razvoj samokontrole. </a:t>
            </a:r>
          </a:p>
          <a:p>
            <a:pPr lvl="0">
              <a:lnSpc>
                <a:spcPct val="80000"/>
              </a:lnSpc>
            </a:pPr>
            <a:r>
              <a:rPr lang="hr-HR" sz="2000" dirty="0"/>
              <a:t>Budite dobar uzor: manje vremena VI provodite pred ekranima. U tome vam mogu pomoći razne aplikacije koje nam govore koliko puta smo otključali mobitel, koliko sati smo proveli na mobitelu i slično. </a:t>
            </a:r>
          </a:p>
          <a:p>
            <a:r>
              <a:rPr lang="hr-HR" dirty="0"/>
              <a:t>Svakako budite uz vaše dijete za vrijeme pred ekranom, aktivno se uključite i postavljajte mu pitanje, razgovarajte, zajedno pjevajte pjesmice ako ih sluša</a:t>
            </a:r>
          </a:p>
        </p:txBody>
      </p:sp>
    </p:spTree>
    <p:extLst>
      <p:ext uri="{BB962C8B-B14F-4D97-AF65-F5344CB8AC3E}">
        <p14:creationId xmlns:p14="http://schemas.microsoft.com/office/powerpoint/2010/main" val="107317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B849F4-2C2A-9D3D-F114-C17BC977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0A17E5-7645-08A2-02B4-312D6B6B9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/>
              <a:t>Igrajte društvene igre</a:t>
            </a:r>
            <a:r>
              <a:rPr lang="hr-HR" dirty="0"/>
              <a:t>: društvene igre razvijaju toliko prijeko potrebnih vještina koje su potrebne za život, nemojte ih izbjegavati.</a:t>
            </a:r>
          </a:p>
          <a:p>
            <a:r>
              <a:rPr lang="hr-HR" sz="2000" b="1" dirty="0"/>
              <a:t>Uklonite svu tehnologiju iz spavaćih soba</a:t>
            </a:r>
            <a:r>
              <a:rPr lang="hr-HR" sz="2000" dirty="0"/>
              <a:t>: djeca ne mogu sama sebe odgajati, moraju biti uvedena pravila korištenja ekrana (vrijeme provedeno pred ekranima i lokacija). </a:t>
            </a:r>
          </a:p>
          <a:p>
            <a:r>
              <a:rPr lang="hr-HR" sz="2000" b="1" dirty="0"/>
              <a:t>Tijekom jela nije preporučljivo korištenje ekrana </a:t>
            </a:r>
            <a:r>
              <a:rPr lang="hr-HR" sz="2000" dirty="0"/>
              <a:t>– potrebno je da i mi i djeca obratimo pažnju na jelo: okuse, teksture, količinu. Djeca danas ne znaju što je za ručak, ne znaju kako se zovu jela koja konzumiramo ovisno o dobu dana (doručak, ručak, večera), namirnice i slično. Potrebno je da dijete ima razvijenu svijest obroka, a ne da mu se hrana naprosto gura u usta. </a:t>
            </a:r>
          </a:p>
          <a:p>
            <a:r>
              <a:rPr lang="hr-HR" sz="2000" dirty="0"/>
              <a:t>Pokušajte izbjeći sadržaje tipa YouTube-a, na kojima se uvijek sa strane nude novi sadržaji i jednostavno „vuku” na daljnje gledanje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253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F95913A7-8CCA-C2DE-C57C-49F12A21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777777"/>
                </a:solidFill>
                <a:latin typeface="Open Sans" panose="020B0606030504020204" pitchFamily="34" charset="0"/>
              </a:rPr>
              <a:t>ŠTO MI, ODRASLI, MOŽEMO UČINITI?</a:t>
            </a:r>
            <a:br>
              <a:rPr lang="hr-HR" dirty="0">
                <a:solidFill>
                  <a:srgbClr val="777777"/>
                </a:solidFill>
                <a:latin typeface="Open Sans" panose="020B0606030504020204" pitchFamily="34" charset="0"/>
              </a:rPr>
            </a:b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AC15B9D-59FC-FA7C-9B9B-B33C8BE0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>
              <a:solidFill>
                <a:srgbClr val="777777"/>
              </a:solidFill>
              <a:latin typeface="Open Sans" panose="020B0606030504020204" pitchFamily="34" charset="0"/>
            </a:endParaRPr>
          </a:p>
          <a:p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Istraživanja pokazuju da neki edukativni sadržaji (npr. Dora istražuje) potiču jezični razvoj (imenovanje objekata, likovi se obraćaju direktno djeci i zahtijevaju odgovor).</a:t>
            </a:r>
          </a:p>
          <a:p>
            <a:pPr lvl="1"/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ALI  samo u slučaju kad se gleda skupa s roditeljem! </a:t>
            </a:r>
          </a:p>
          <a:p>
            <a:pPr lvl="1"/>
            <a:endParaRPr lang="hr-HR" i="0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pPr lvl="1"/>
            <a:endParaRPr lang="hr-HR" b="0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pPr lvl="1"/>
            <a:endParaRPr lang="hr-HR" i="0" dirty="0">
              <a:solidFill>
                <a:srgbClr val="777777"/>
              </a:solidFill>
              <a:latin typeface="Open Sans" panose="020B0606030504020204" pitchFamily="34" charset="0"/>
            </a:endParaRPr>
          </a:p>
          <a:p>
            <a:pPr lvl="1"/>
            <a:endParaRPr lang="hr-HR" b="0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hr-HR" b="0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2150756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41</TotalTime>
  <Words>893</Words>
  <Application>Microsoft Office PowerPoint</Application>
  <PresentationFormat>Široki zaslon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Franklin Gothic Book</vt:lpstr>
      <vt:lpstr>Open Sans</vt:lpstr>
      <vt:lpstr>Žetva</vt:lpstr>
      <vt:lpstr>ekranizam</vt:lpstr>
      <vt:lpstr>Ekrani su svuda oko nas. </vt:lpstr>
      <vt:lpstr>PowerPoint prezentacija</vt:lpstr>
      <vt:lpstr>Izloženost malih beba i djece do tri godine ekranima povezano je </vt:lpstr>
      <vt:lpstr>DJECA NE MORAJU GLEDATI EKRANE DA BI BILA POD NJIHOVIM UTJECAJEM.</vt:lpstr>
      <vt:lpstr>Nije problem samo u tome što djeca rade dok gledaju u ekrane, nego i u onome što NE rade</vt:lpstr>
      <vt:lpstr>Svjesni smo da ih ne možemo izbjeći, pa zato…</vt:lpstr>
      <vt:lpstr>PowerPoint prezentacija</vt:lpstr>
      <vt:lpstr>ŠTO MI, ODRASLI, MOŽEMO UČINITI? </vt:lpstr>
      <vt:lpstr>ŠTO MI, ODRASLI, MOŽEMO UČINITI? </vt:lpstr>
      <vt:lpstr>Umjesto ekrana - Čitajte!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ekranizam</dc:title>
  <dc:creator>Vrtic</dc:creator>
  <cp:lastModifiedBy>Vrtic</cp:lastModifiedBy>
  <cp:revision>1</cp:revision>
  <dcterms:created xsi:type="dcterms:W3CDTF">2023-01-30T12:32:59Z</dcterms:created>
  <dcterms:modified xsi:type="dcterms:W3CDTF">2023-01-30T13:14:34Z</dcterms:modified>
</cp:coreProperties>
</file>